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80" r:id="rId5"/>
    <p:sldId id="274" r:id="rId6"/>
    <p:sldId id="261" r:id="rId7"/>
    <p:sldId id="262" r:id="rId8"/>
    <p:sldId id="263" r:id="rId9"/>
    <p:sldId id="264" r:id="rId10"/>
    <p:sldId id="265" r:id="rId11"/>
    <p:sldId id="275" r:id="rId12"/>
    <p:sldId id="271" r:id="rId13"/>
    <p:sldId id="272" r:id="rId14"/>
    <p:sldId id="273" r:id="rId15"/>
    <p:sldId id="276" r:id="rId16"/>
    <p:sldId id="269" r:id="rId17"/>
  </p:sldIdLst>
  <p:sldSz cx="9144000" cy="6858000" type="screen4x3"/>
  <p:notesSz cx="6797675" cy="9928225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181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CEDC8A-64AB-45AA-A464-8444BFA037A9}" type="datetimeFigureOut">
              <a:rPr lang="pl-PL"/>
              <a:pPr>
                <a:defRPr/>
              </a:pPr>
              <a:t>2023-05-09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B4438F5-CA4C-40B1-A2F8-81EA49EEA48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8767707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2458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5517F1B-6789-4361-B460-925D61FCB80B}" type="slidenum">
              <a:rPr lang="pl-PL" altLang="pl-PL" smtClean="0"/>
              <a:pPr/>
              <a:t>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702243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6D38C-3D8E-402A-BC9A-F688135E5C3D}" type="datetime1">
              <a:rPr lang="pl-PL"/>
              <a:pPr>
                <a:defRPr/>
              </a:pPr>
              <a:t>2023-05-09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8B1EA-E8E1-4A43-98B3-FC415ABCCF6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98799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54C0A-CB84-4749-AF0D-072A2D772D33}" type="datetime1">
              <a:rPr lang="pl-PL"/>
              <a:pPr>
                <a:defRPr/>
              </a:pPr>
              <a:t>2023-05-09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8E0C0-4EDC-4A85-8D1A-AB0489E1802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2927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BC9E4-679A-486F-A250-3AE159802208}" type="datetime1">
              <a:rPr lang="pl-PL"/>
              <a:pPr>
                <a:defRPr/>
              </a:pPr>
              <a:t>2023-05-09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ADE53-4661-452B-A947-2179B968028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03542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44939-A95E-4E3C-A722-311E9CE258C1}" type="datetime1">
              <a:rPr lang="pl-PL"/>
              <a:pPr>
                <a:defRPr/>
              </a:pPr>
              <a:t>2023-05-09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9BD31-D7A1-4E49-9415-1138C6998FF7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5911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8C0C2-B740-46A9-9F60-4F265B0242DB}" type="datetime1">
              <a:rPr lang="pl-PL"/>
              <a:pPr>
                <a:defRPr/>
              </a:pPr>
              <a:t>2023-05-09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F45B2-7D18-43A0-8D67-D2D66BC090C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3873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ACF5A-86E6-492D-84D0-8DDC21400557}" type="datetime1">
              <a:rPr lang="pl-PL"/>
              <a:pPr>
                <a:defRPr/>
              </a:pPr>
              <a:t>2023-05-09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5B669-73FA-40D8-84A5-7F35FC8FBB2D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8363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416D2-D4E3-496F-B54D-E07436EFF1DA}" type="datetime1">
              <a:rPr lang="pl-PL"/>
              <a:pPr>
                <a:defRPr/>
              </a:pPr>
              <a:t>2023-05-09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53A1F-EC76-48DE-9034-1893F0EBD9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699818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3015E-5130-4D68-8BF3-10CEBE538B00}" type="datetime1">
              <a:rPr lang="pl-PL"/>
              <a:pPr>
                <a:defRPr/>
              </a:pPr>
              <a:t>2023-05-09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74A04-D2BA-4C12-B366-D100B820365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25670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1B7AF-DC23-46A5-AAF6-9466F5341946}" type="datetime1">
              <a:rPr lang="pl-PL"/>
              <a:pPr>
                <a:defRPr/>
              </a:pPr>
              <a:t>2023-05-09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1B574-7B99-4DAB-9BED-D687F0520D9E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9390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81787-8992-4D0D-9A22-D5449E319F10}" type="datetime1">
              <a:rPr lang="pl-PL"/>
              <a:pPr>
                <a:defRPr/>
              </a:pPr>
              <a:t>2023-05-09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91583-31A3-4AFD-BB0A-9F3A4CEE6AE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257262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CD36B-A1E0-4389-B9C6-20CDB1A252D8}" type="datetime1">
              <a:rPr lang="pl-PL"/>
              <a:pPr>
                <a:defRPr/>
              </a:pPr>
              <a:t>2023-05-09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287A4-2E8F-436D-A60E-2470A362A45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0277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0EA0FB0-DC68-4D6A-83B1-58DC46E72F90}" type="datetime1">
              <a:rPr lang="pl-PL"/>
              <a:pPr>
                <a:defRPr/>
              </a:pPr>
              <a:t>2023-05-09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8BBB253-7947-412A-B7DE-FA9722DF699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685800" y="632668"/>
            <a:ext cx="7772400" cy="1500188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Powiat Żagański</a:t>
            </a:r>
            <a:r>
              <a:rPr lang="pl-PL" altLang="pl-PL" dirty="0" smtClean="0"/>
              <a:t/>
            </a:r>
            <a:br>
              <a:rPr lang="pl-PL" altLang="pl-PL" dirty="0" smtClean="0"/>
            </a:br>
            <a:r>
              <a:rPr lang="pl-PL" alt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</a:t>
            </a:r>
            <a:r>
              <a:rPr lang="pl-PL" alt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pl-PL" altLang="pl-PL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051" name="Podtytuł 2"/>
          <p:cNvSpPr>
            <a:spLocks noGrp="1"/>
          </p:cNvSpPr>
          <p:nvPr>
            <p:ph type="subTitle" idx="1"/>
          </p:nvPr>
        </p:nvSpPr>
        <p:spPr>
          <a:xfrm>
            <a:off x="1411560" y="2131938"/>
            <a:ext cx="6400800" cy="208915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pl-PL" alt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 szkół ponadpodstawowych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pl-PL" alt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 roku </a:t>
            </a:r>
            <a:r>
              <a:rPr lang="pl-PL" alt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 </a:t>
            </a:r>
            <a:r>
              <a:rPr lang="pl-PL" altLang="pl-PL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jest realizowana elektronicznym systemem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pl-PL" altLang="pl-PL" dirty="0" smtClean="0">
                <a:solidFill>
                  <a:srgbClr val="898989"/>
                </a:solidFill>
              </a:rPr>
              <a:t/>
            </a:r>
            <a:br>
              <a:rPr lang="pl-PL" altLang="pl-PL" dirty="0" smtClean="0">
                <a:solidFill>
                  <a:srgbClr val="898989"/>
                </a:solidFill>
              </a:rPr>
            </a:br>
            <a:endParaRPr lang="pl-PL" altLang="pl-PL" dirty="0" smtClean="0">
              <a:solidFill>
                <a:srgbClr val="898989"/>
              </a:solidFill>
            </a:endParaRPr>
          </a:p>
        </p:txBody>
      </p:sp>
      <p:sp>
        <p:nvSpPr>
          <p:cNvPr id="2053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ABA407-8651-4F77-8AE0-BBB30407B0A5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227388" y="6092825"/>
            <a:ext cx="2895600" cy="365125"/>
          </a:xfr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0"/>
            <a:ext cx="13827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745" y="3861048"/>
            <a:ext cx="28765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elektroniczna</a:t>
            </a:r>
          </a:p>
        </p:txBody>
      </p:sp>
      <p:sp>
        <p:nvSpPr>
          <p:cNvPr id="15363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B42B7F-592B-46B6-9953-4CBC811C37E2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090863" y="61261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-10-</a:t>
            </a:r>
            <a:endParaRPr lang="pl-PL" dirty="0"/>
          </a:p>
        </p:txBody>
      </p:sp>
      <p:pic>
        <p:nvPicPr>
          <p:cNvPr id="1536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5763" y="817563"/>
            <a:ext cx="5848350" cy="563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elektroniczna</a:t>
            </a:r>
          </a:p>
        </p:txBody>
      </p:sp>
      <p:sp>
        <p:nvSpPr>
          <p:cNvPr id="16387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D86620-B2DA-42D8-ACB3-F0478C22F10E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62784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</a:p>
        </p:txBody>
      </p:sp>
      <p:sp>
        <p:nvSpPr>
          <p:cNvPr id="17411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05951A-5F05-4D45-9FF7-152F53425A96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59991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-11-</a:t>
            </a:r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6084888" y="981075"/>
            <a:ext cx="1295400" cy="5032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848444"/>
            <a:ext cx="621982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</a:p>
        </p:txBody>
      </p:sp>
      <p:sp>
        <p:nvSpPr>
          <p:cNvPr id="18435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E9F61B-9CD8-48C9-B1C6-5FD70ECA2202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0039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-12-</a:t>
            </a:r>
            <a:endParaRPr lang="pl-PL" dirty="0"/>
          </a:p>
        </p:txBody>
      </p:sp>
      <p:pic>
        <p:nvPicPr>
          <p:cNvPr id="18437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852488"/>
            <a:ext cx="5111750" cy="5776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580063" y="973138"/>
            <a:ext cx="1295400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</a:p>
        </p:txBody>
      </p:sp>
      <p:sp>
        <p:nvSpPr>
          <p:cNvPr id="19459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E68D2D-9869-44E7-B2C7-009F9E949558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90875" y="59912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-13-</a:t>
            </a:r>
            <a:endParaRPr lang="pl-PL" dirty="0"/>
          </a:p>
        </p:txBody>
      </p:sp>
      <p:pic>
        <p:nvPicPr>
          <p:cNvPr id="19461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774700"/>
            <a:ext cx="5159375" cy="5822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ostokąt 5"/>
          <p:cNvSpPr/>
          <p:nvPr/>
        </p:nvSpPr>
        <p:spPr>
          <a:xfrm>
            <a:off x="5651500" y="836613"/>
            <a:ext cx="1296988" cy="504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pPr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</a:p>
        </p:txBody>
      </p:sp>
      <p:sp>
        <p:nvSpPr>
          <p:cNvPr id="20483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B19BA0-9670-41C4-A609-BFFF4D83DF15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90875" y="59912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-13-</a:t>
            </a:r>
            <a:endParaRPr lang="pl-PL" dirty="0"/>
          </a:p>
        </p:txBody>
      </p:sp>
      <p:pic>
        <p:nvPicPr>
          <p:cNvPr id="2048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60513" y="762000"/>
            <a:ext cx="5794375" cy="554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577850" y="77628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6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</a:p>
        </p:txBody>
      </p:sp>
      <p:sp>
        <p:nvSpPr>
          <p:cNvPr id="21507" name="Symbol zastępczy zawartości 2"/>
          <p:cNvSpPr>
            <a:spLocks noGrp="1"/>
          </p:cNvSpPr>
          <p:nvPr>
            <p:ph idx="1"/>
          </p:nvPr>
        </p:nvSpPr>
        <p:spPr>
          <a:xfrm>
            <a:off x="323850" y="2020888"/>
            <a:ext cx="84963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l-PL" altLang="pl-PL" dirty="0" smtClean="0"/>
              <a:t>    </a:t>
            </a:r>
            <a:r>
              <a:rPr lang="pl-PL" altLang="pl-PL" dirty="0" smtClean="0"/>
              <a:t>Wydrukowany </a:t>
            </a:r>
            <a:r>
              <a:rPr lang="pl-PL" altLang="pl-PL" dirty="0" smtClean="0"/>
              <a:t>i </a:t>
            </a:r>
            <a:r>
              <a:rPr lang="pl-PL" altLang="pl-PL" dirty="0" smtClean="0"/>
              <a:t>podpisany </a:t>
            </a:r>
            <a:r>
              <a:rPr lang="pl-PL" altLang="pl-PL" b="1" u="sng" dirty="0" smtClean="0"/>
              <a:t>wniosek</a:t>
            </a:r>
            <a:r>
              <a:rPr lang="pl-PL" altLang="pl-PL" dirty="0" smtClean="0"/>
              <a:t> </a:t>
            </a:r>
            <a:r>
              <a:rPr lang="pl-PL" altLang="pl-PL" dirty="0" smtClean="0"/>
              <a:t>przez jednego z rodziców/opiekunów prawnych należy </a:t>
            </a:r>
            <a:r>
              <a:rPr lang="pl-PL" altLang="pl-PL" b="1" u="sng" dirty="0" smtClean="0"/>
              <a:t>dostarczyć</a:t>
            </a:r>
            <a:r>
              <a:rPr lang="pl-PL" altLang="pl-PL" dirty="0" smtClean="0"/>
              <a:t> do szkoły ponadpodstawowej pierwszego wyboru </a:t>
            </a:r>
            <a:br>
              <a:rPr lang="pl-PL" altLang="pl-PL" dirty="0" smtClean="0"/>
            </a:br>
            <a:r>
              <a:rPr lang="pl-PL" altLang="pl-PL" dirty="0" smtClean="0"/>
              <a:t>do dnia </a:t>
            </a:r>
            <a:r>
              <a:rPr lang="pl-PL" altLang="pl-PL" b="1" u="sng" dirty="0" smtClean="0">
                <a:solidFill>
                  <a:srgbClr val="FF0000"/>
                </a:solidFill>
                <a:latin typeface="Arial" charset="0"/>
              </a:rPr>
              <a:t>21</a:t>
            </a:r>
            <a:r>
              <a:rPr lang="pl-PL" altLang="pl-PL" b="1" u="sng" dirty="0" smtClean="0">
                <a:solidFill>
                  <a:srgbClr val="FF0000"/>
                </a:solidFill>
              </a:rPr>
              <a:t> czerwca 2023 </a:t>
            </a:r>
            <a:r>
              <a:rPr lang="pl-PL" altLang="pl-PL" b="1" u="sng" dirty="0" smtClean="0">
                <a:solidFill>
                  <a:srgbClr val="FF0000"/>
                </a:solidFill>
              </a:rPr>
              <a:t>r. </a:t>
            </a:r>
            <a:r>
              <a:rPr lang="pl-PL" altLang="pl-PL" b="1" u="sng" dirty="0" smtClean="0"/>
              <a:t>do godz. 15:00</a:t>
            </a:r>
            <a:r>
              <a:rPr lang="pl-PL" altLang="pl-PL" dirty="0" smtClean="0"/>
              <a:t>.</a:t>
            </a:r>
          </a:p>
          <a:p>
            <a:pPr algn="ctr" eaLnBrk="1" hangingPunct="1">
              <a:buFont typeface="Arial" charset="0"/>
              <a:buNone/>
            </a:pPr>
            <a:endParaRPr lang="pl-PL" altLang="pl-PL" dirty="0" smtClean="0"/>
          </a:p>
        </p:txBody>
      </p:sp>
      <p:sp>
        <p:nvSpPr>
          <p:cNvPr id="21508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D35A89-71C3-4455-A60F-0F55EED8C08C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95288" y="274638"/>
            <a:ext cx="23764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Uwaga ważne!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>
          <a:xfrm>
            <a:off x="685800" y="319088"/>
            <a:ext cx="7772400" cy="14986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</a:t>
            </a:r>
            <a:r>
              <a:rPr lang="pl-PL" altLang="pl-PL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pl-PL" altLang="pl-PL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20" y="1612900"/>
            <a:ext cx="8785225" cy="38528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2600" dirty="0" smtClean="0">
                <a:solidFill>
                  <a:schemeClr val="bg1">
                    <a:lumMod val="50000"/>
                  </a:schemeClr>
                </a:solidFill>
              </a:rPr>
              <a:t>Adres internetowy elektronicznego systemu naboru: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1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https://powiatzaganski.edu.com.pl</a:t>
            </a:r>
            <a:r>
              <a:rPr lang="pl-PL" sz="4000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800" dirty="0"/>
              <a:t>l</a:t>
            </a:r>
            <a:r>
              <a:rPr lang="pl-PL" sz="2800" dirty="0" smtClean="0"/>
              <a:t>ub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powiatzaganski.edu.com.pl</a:t>
            </a:r>
            <a:r>
              <a:rPr lang="pl-PL" sz="4000" dirty="0" smtClean="0"/>
              <a:t>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1600" dirty="0" smtClean="0">
                <a:latin typeface="Bookman Old Style" panose="02050604050505020204" pitchFamily="18" charset="0"/>
              </a:rPr>
              <a:t>(</a:t>
            </a:r>
            <a:r>
              <a:rPr lang="pl-PL" sz="1600" b="1" dirty="0" smtClean="0">
                <a:latin typeface="Bookman Old Style" panose="02050604050505020204" pitchFamily="18" charset="0"/>
              </a:rPr>
              <a:t>bez www </a:t>
            </a:r>
            <a:r>
              <a:rPr lang="pl-PL" sz="1600" dirty="0" smtClean="0">
                <a:latin typeface="Bookman Old Style" panose="02050604050505020204" pitchFamily="18" charset="0"/>
              </a:rPr>
              <a:t>na początku)</a:t>
            </a:r>
            <a:endParaRPr lang="pl-PL" sz="1600" dirty="0">
              <a:latin typeface="Bookman Old Style" panose="020506040505050202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pl-PL" sz="4000" dirty="0"/>
          </a:p>
        </p:txBody>
      </p:sp>
      <p:sp>
        <p:nvSpPr>
          <p:cNvPr id="3076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241A7F-079E-4FB2-B3CE-FC72617150F9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0166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</a:t>
            </a:r>
            <a:endParaRPr lang="pl-PL" dirty="0"/>
          </a:p>
        </p:txBody>
      </p:sp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288" y="0"/>
            <a:ext cx="1382712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581128"/>
            <a:ext cx="28765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>
          <a:xfrm>
            <a:off x="457200" y="38928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Harmonogram</a:t>
            </a:r>
            <a:b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20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postępowania rekrutacyjnego</a:t>
            </a:r>
            <a:endParaRPr lang="pl-PL" altLang="pl-PL" sz="36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>
          <a:xfrm>
            <a:off x="418213" y="1723132"/>
            <a:ext cx="8424863" cy="482406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pl-PL" altLang="pl-PL" sz="2000" u="sng" dirty="0" smtClean="0"/>
          </a:p>
          <a:p>
            <a:pPr eaLnBrk="1" hangingPunct="1">
              <a:lnSpc>
                <a:spcPct val="80000"/>
              </a:lnSpc>
            </a:pPr>
            <a:endParaRPr lang="pl-PL" altLang="pl-PL" sz="2000" u="sng" dirty="0"/>
          </a:p>
          <a:p>
            <a:pPr eaLnBrk="1" hangingPunct="1">
              <a:lnSpc>
                <a:spcPct val="80000"/>
              </a:lnSpc>
            </a:pPr>
            <a:r>
              <a:rPr lang="pl-PL" altLang="pl-PL" sz="2000" u="sng" dirty="0" smtClean="0"/>
              <a:t>od </a:t>
            </a:r>
            <a:r>
              <a:rPr lang="pl-PL" altLang="pl-PL" sz="2000" b="1" u="sng" dirty="0" smtClean="0">
                <a:solidFill>
                  <a:srgbClr val="FF0000"/>
                </a:solidFill>
                <a:latin typeface="Arial" charset="0"/>
              </a:rPr>
              <a:t>15</a:t>
            </a:r>
            <a:r>
              <a:rPr lang="pl-PL" altLang="pl-PL" sz="2000" b="1" u="sng" dirty="0" smtClean="0">
                <a:solidFill>
                  <a:srgbClr val="FF0000"/>
                </a:solidFill>
              </a:rPr>
              <a:t>.05.2023</a:t>
            </a:r>
            <a:r>
              <a:rPr lang="pl-PL" altLang="pl-PL" sz="2000" u="sng" dirty="0" smtClean="0"/>
              <a:t> </a:t>
            </a:r>
            <a:r>
              <a:rPr lang="pl-PL" altLang="pl-PL" sz="2000" u="sng" dirty="0" smtClean="0"/>
              <a:t>do </a:t>
            </a:r>
            <a:r>
              <a:rPr lang="pl-PL" altLang="pl-PL" sz="2000" b="1" u="sng" dirty="0" smtClean="0">
                <a:solidFill>
                  <a:srgbClr val="FF0000"/>
                </a:solidFill>
                <a:latin typeface="Arial" charset="0"/>
              </a:rPr>
              <a:t>21</a:t>
            </a:r>
            <a:r>
              <a:rPr lang="pl-PL" altLang="pl-PL" sz="2000" b="1" u="sng" dirty="0" smtClean="0">
                <a:solidFill>
                  <a:srgbClr val="FF0000"/>
                </a:solidFill>
              </a:rPr>
              <a:t>.06.2023</a:t>
            </a:r>
            <a:r>
              <a:rPr lang="pl-PL" altLang="pl-PL" sz="2000" b="1" u="sng" dirty="0" smtClean="0"/>
              <a:t> </a:t>
            </a:r>
            <a:r>
              <a:rPr lang="pl-PL" altLang="pl-PL" sz="2000" u="sng" dirty="0" smtClean="0"/>
              <a:t>do godz. 15:00 - </a:t>
            </a:r>
            <a:r>
              <a:rPr lang="pl-PL" altLang="pl-PL" sz="2000" dirty="0" smtClean="0"/>
              <a:t>rejestracja kandydatów </a:t>
            </a:r>
            <a:br>
              <a:rPr lang="pl-PL" altLang="pl-PL" sz="2000" dirty="0" smtClean="0"/>
            </a:br>
            <a:r>
              <a:rPr lang="pl-PL" altLang="pl-PL" sz="2000" dirty="0" smtClean="0"/>
              <a:t>w systemie rekrutacji elektronicznej i </a:t>
            </a:r>
            <a:r>
              <a:rPr lang="pl-PL" altLang="pl-PL" sz="2000" b="1" dirty="0" smtClean="0"/>
              <a:t>składanie </a:t>
            </a:r>
            <a:r>
              <a:rPr lang="pl-PL" altLang="pl-PL" sz="2000" b="1" dirty="0" smtClean="0"/>
              <a:t>wniosków</a:t>
            </a:r>
            <a:r>
              <a:rPr lang="pl-PL" altLang="pl-PL" sz="2000" dirty="0" smtClean="0"/>
              <a:t> </a:t>
            </a:r>
            <a:r>
              <a:rPr lang="pl-PL" altLang="pl-PL" sz="2000" dirty="0" smtClean="0"/>
              <a:t>w szkole pierwszego wyboru,</a:t>
            </a:r>
          </a:p>
          <a:p>
            <a:pPr eaLnBrk="1" hangingPunct="1">
              <a:defRPr/>
            </a:pPr>
            <a:r>
              <a:rPr lang="pl-PL" altLang="pl-PL" sz="2000" u="sng" dirty="0"/>
              <a:t>od </a:t>
            </a:r>
            <a:r>
              <a:rPr lang="pl-PL" altLang="pl-PL" sz="2000" b="1" u="sng" dirty="0" smtClean="0">
                <a:solidFill>
                  <a:srgbClr val="FF0000"/>
                </a:solidFill>
              </a:rPr>
              <a:t>23.06.2023</a:t>
            </a:r>
            <a:r>
              <a:rPr lang="pl-PL" altLang="pl-PL" sz="2000" u="sng" dirty="0" smtClean="0"/>
              <a:t> </a:t>
            </a:r>
            <a:r>
              <a:rPr lang="pl-PL" altLang="pl-PL" sz="2000" u="sng" dirty="0"/>
              <a:t>do </a:t>
            </a:r>
            <a:r>
              <a:rPr lang="pl-PL" altLang="pl-PL" sz="2000" b="1" u="sng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  <a:r>
              <a:rPr lang="pl-PL" altLang="pl-PL" sz="2000" b="1" u="sng" dirty="0">
                <a:solidFill>
                  <a:srgbClr val="FF0000"/>
                </a:solidFill>
              </a:rPr>
              <a:t>.07 </a:t>
            </a:r>
            <a:r>
              <a:rPr lang="pl-PL" altLang="pl-PL" sz="2000" b="1" u="sng" dirty="0" smtClean="0">
                <a:solidFill>
                  <a:srgbClr val="FF0000"/>
                </a:solidFill>
              </a:rPr>
              <a:t>2023  </a:t>
            </a:r>
            <a:r>
              <a:rPr lang="pl-PL" altLang="pl-PL" sz="2000" u="sng" dirty="0"/>
              <a:t>do godz. 15:00 </a:t>
            </a:r>
            <a:r>
              <a:rPr lang="pl-PL" altLang="pl-PL" sz="2000" dirty="0"/>
              <a:t>– kandydaci dostarczają do szkoły pierwszego wyboru </a:t>
            </a:r>
            <a:r>
              <a:rPr lang="pl-PL" altLang="pl-PL" sz="2000" b="1" dirty="0" smtClean="0"/>
              <a:t>świadectwo </a:t>
            </a:r>
            <a:r>
              <a:rPr lang="pl-PL" altLang="pl-PL" sz="2000" b="1" dirty="0"/>
              <a:t>ukończenia </a:t>
            </a:r>
            <a:r>
              <a:rPr lang="pl-PL" altLang="pl-PL" sz="2000" b="1" dirty="0" smtClean="0"/>
              <a:t>szkoły </a:t>
            </a:r>
            <a:r>
              <a:rPr lang="pl-PL" altLang="pl-PL" sz="2000" b="1" dirty="0"/>
              <a:t>i </a:t>
            </a:r>
            <a:r>
              <a:rPr lang="pl-PL" altLang="pl-PL" sz="2000" b="1" dirty="0" smtClean="0"/>
              <a:t>zaświadczenie </a:t>
            </a:r>
            <a:r>
              <a:rPr lang="pl-PL" altLang="pl-PL" sz="2000" b="1" dirty="0"/>
              <a:t>o wynikach egzaminu </a:t>
            </a:r>
            <a:r>
              <a:rPr lang="pl-PL" altLang="pl-PL" sz="2000" b="1" dirty="0" smtClean="0"/>
              <a:t>ósmoklasisty. Kandydaci mogą złożyć nowy wniosek o przyjęcie z uwagi na zmianę szkół, do których kandyduje.</a:t>
            </a:r>
            <a:endParaRPr lang="pl-PL" altLang="pl-PL" sz="2000" b="1" dirty="0"/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pl-PL" altLang="pl-PL" sz="2500" dirty="0" smtClean="0"/>
              <a:t/>
            </a:r>
            <a:br>
              <a:rPr lang="pl-PL" altLang="pl-PL" sz="2500" dirty="0" smtClean="0"/>
            </a:br>
            <a:endParaRPr lang="pl-PL" altLang="pl-PL" sz="2500" dirty="0" smtClean="0"/>
          </a:p>
          <a:p>
            <a:pPr marL="0" indent="0" eaLnBrk="1" hangingPunct="1">
              <a:lnSpc>
                <a:spcPct val="80000"/>
              </a:lnSpc>
              <a:buNone/>
            </a:pPr>
            <a:endParaRPr lang="pl-PL" altLang="pl-PL" sz="2800" dirty="0" smtClean="0"/>
          </a:p>
        </p:txBody>
      </p:sp>
      <p:sp>
        <p:nvSpPr>
          <p:cNvPr id="4100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E54FF1-EC92-4A47-897F-8E59F78AAC27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5991225"/>
            <a:ext cx="2895600" cy="365125"/>
          </a:xfr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9568" y="332656"/>
            <a:ext cx="23764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Uwaga ważne!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>
          <a:xfrm>
            <a:off x="395288" y="798302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Harmonogram</a:t>
            </a:r>
            <a:b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altLang="pl-PL" sz="2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postępowania rekrutacyjnego</a:t>
            </a:r>
            <a:endParaRPr lang="pl-PL" altLang="pl-PL" sz="3200" b="1" spc="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37" y="1527969"/>
            <a:ext cx="9001125" cy="489664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endParaRPr lang="pl-PL" altLang="pl-PL" sz="2400" b="1" dirty="0"/>
          </a:p>
          <a:p>
            <a:pPr eaLnBrk="1" hangingPunct="1">
              <a:defRPr/>
            </a:pPr>
            <a:r>
              <a:rPr lang="pl-PL" altLang="pl-PL" sz="2000" b="1" u="sng" dirty="0" smtClean="0">
                <a:solidFill>
                  <a:srgbClr val="FF0000"/>
                </a:solidFill>
              </a:rPr>
              <a:t>17.07.2023</a:t>
            </a:r>
            <a:r>
              <a:rPr lang="pl-PL" altLang="pl-PL" sz="2000" dirty="0" smtClean="0"/>
              <a:t>– </a:t>
            </a:r>
            <a:r>
              <a:rPr lang="pl-PL" altLang="pl-PL" sz="2000" b="1" dirty="0" smtClean="0"/>
              <a:t>ogłoszenie list zakwalifikowanych kandydatów do szkół </a:t>
            </a:r>
            <a:r>
              <a:rPr lang="pl-PL" altLang="pl-PL" sz="2000" dirty="0" smtClean="0"/>
              <a:t>(informacja będzie na stronie elektronicznego naboru po zalogowaniu się kandydata na swoje konto i listy wywieszone w szkołach </a:t>
            </a:r>
            <a:r>
              <a:rPr lang="pl-PL" altLang="pl-PL" sz="2000" dirty="0" smtClean="0"/>
              <a:t>ponadpodstawowych),</a:t>
            </a:r>
            <a:endParaRPr lang="pl-PL" altLang="pl-PL" sz="2000" dirty="0" smtClean="0"/>
          </a:p>
          <a:p>
            <a:pPr marL="0" indent="0" eaLnBrk="1" hangingPunct="1">
              <a:buFont typeface="Arial" pitchFamily="34" charset="0"/>
              <a:buNone/>
              <a:defRPr/>
            </a:pPr>
            <a:endParaRPr lang="pl-PL" altLang="pl-PL" sz="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000" u="sng" dirty="0" smtClean="0"/>
              <a:t>od </a:t>
            </a:r>
            <a:r>
              <a:rPr lang="pl-PL" altLang="pl-PL" sz="2000" b="1" u="sng" dirty="0" smtClean="0">
                <a:solidFill>
                  <a:srgbClr val="FF0000"/>
                </a:solidFill>
              </a:rPr>
              <a:t>17.07.2023</a:t>
            </a:r>
            <a:r>
              <a:rPr lang="pl-PL" altLang="pl-PL" sz="2000" u="sng" dirty="0" smtClean="0"/>
              <a:t> do </a:t>
            </a:r>
            <a:r>
              <a:rPr lang="pl-PL" altLang="pl-PL" sz="2000" b="1" u="sng" dirty="0" smtClean="0">
                <a:solidFill>
                  <a:srgbClr val="FF0000"/>
                </a:solidFill>
              </a:rPr>
              <a:t>20.07.2023</a:t>
            </a:r>
            <a:r>
              <a:rPr lang="pl-PL" altLang="pl-PL" sz="2000" u="sng" dirty="0" smtClean="0"/>
              <a:t> </a:t>
            </a:r>
            <a:r>
              <a:rPr lang="pl-PL" altLang="pl-PL" sz="2000" u="sng" dirty="0" smtClean="0"/>
              <a:t>do godz. 15:00  </a:t>
            </a:r>
            <a:r>
              <a:rPr lang="pl-PL" altLang="pl-PL" sz="2000" dirty="0" smtClean="0"/>
              <a:t>- </a:t>
            </a:r>
            <a:r>
              <a:rPr lang="pl-PL" altLang="pl-PL" sz="2000" b="1" dirty="0" smtClean="0"/>
              <a:t>potwierdzenie woli podjęcia nauki poprzez dostarczenie </a:t>
            </a:r>
            <a:r>
              <a:rPr lang="pl-PL" altLang="pl-PL" sz="2000" b="1" dirty="0" smtClean="0"/>
              <a:t>oryginałów </a:t>
            </a:r>
            <a:r>
              <a:rPr lang="pl-PL" altLang="pl-PL" sz="2000" b="1" dirty="0" smtClean="0"/>
              <a:t>świadectwa </a:t>
            </a:r>
            <a:r>
              <a:rPr lang="pl-PL" altLang="pl-PL" sz="2000" b="1" dirty="0" smtClean="0"/>
              <a:t>i </a:t>
            </a:r>
            <a:r>
              <a:rPr lang="pl-PL" altLang="pl-PL" sz="2000" b="1" dirty="0" smtClean="0"/>
              <a:t>zaświadczenia o wynikach egzaminu ósmoklasisty</a:t>
            </a:r>
            <a:r>
              <a:rPr lang="pl-PL" altLang="pl-PL" sz="2000" b="1" dirty="0" smtClean="0"/>
              <a:t>, o ile nie zostały one złożone w uzupełnieniu wniosku o przyjęcie do szkoły ponadpodstawowej,</a:t>
            </a:r>
            <a:endParaRPr lang="pl-PL" altLang="pl-PL" sz="2000" b="1" dirty="0" smtClean="0"/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pl-PL" altLang="pl-PL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pl-PL" altLang="pl-PL" sz="2000" b="1" u="sng" dirty="0" smtClean="0">
                <a:solidFill>
                  <a:srgbClr val="FF0000"/>
                </a:solidFill>
              </a:rPr>
              <a:t>21</a:t>
            </a:r>
            <a:r>
              <a:rPr lang="pl-PL" altLang="pl-PL" sz="2000" b="1" u="sng" dirty="0" smtClean="0">
                <a:solidFill>
                  <a:srgbClr val="FF0000"/>
                </a:solidFill>
              </a:rPr>
              <a:t>.07.2023</a:t>
            </a:r>
            <a:r>
              <a:rPr lang="pl-PL" altLang="pl-PL" sz="2000" u="sng" dirty="0" smtClean="0"/>
              <a:t> </a:t>
            </a:r>
            <a:r>
              <a:rPr lang="pl-PL" altLang="pl-PL" sz="2000" dirty="0" smtClean="0"/>
              <a:t>do godziny 14:00 - </a:t>
            </a:r>
            <a:r>
              <a:rPr lang="pl-PL" altLang="pl-PL" sz="2000" b="1" dirty="0" smtClean="0"/>
              <a:t>publikacja list </a:t>
            </a:r>
            <a:r>
              <a:rPr lang="pl-PL" altLang="pl-PL" sz="2000" b="1" dirty="0" smtClean="0"/>
              <a:t>kandydatów przyjętych </a:t>
            </a:r>
            <a:r>
              <a:rPr lang="pl-PL" altLang="pl-PL" sz="2000" b="1" dirty="0" smtClean="0"/>
              <a:t>oraz list </a:t>
            </a:r>
            <a:r>
              <a:rPr lang="pl-PL" altLang="pl-PL" sz="2000" b="1" dirty="0" smtClean="0"/>
              <a:t>kandydatów nieprzyjętych</a:t>
            </a:r>
            <a:r>
              <a:rPr lang="pl-PL" altLang="pl-PL" sz="2000" dirty="0" smtClean="0"/>
              <a:t>.</a:t>
            </a:r>
            <a:endParaRPr lang="pl-PL" altLang="pl-PL" sz="2000" dirty="0" smtClean="0"/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pl-PL" altLang="pl-PL" sz="900" dirty="0" smtClean="0"/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pl-PL" altLang="pl-PL" sz="800" dirty="0" smtClean="0"/>
          </a:p>
        </p:txBody>
      </p:sp>
      <p:sp>
        <p:nvSpPr>
          <p:cNvPr id="6148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BB7F156-C8CA-4B17-8F2B-B9CB4B558C1C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3124200" y="6059488"/>
            <a:ext cx="2895600" cy="365125"/>
          </a:xfrm>
        </p:spPr>
        <p:txBody>
          <a:bodyPr/>
          <a:lstStyle/>
          <a:p>
            <a:pPr>
              <a:defRPr/>
            </a:pPr>
            <a:endParaRPr lang="pl-PL" dirty="0"/>
          </a:p>
        </p:txBody>
      </p:sp>
      <p:sp>
        <p:nvSpPr>
          <p:cNvPr id="2" name="pole tekstowe 1"/>
          <p:cNvSpPr txBox="1"/>
          <p:nvPr/>
        </p:nvSpPr>
        <p:spPr>
          <a:xfrm>
            <a:off x="395288" y="274638"/>
            <a:ext cx="23764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Uwaga ważne!</a:t>
            </a:r>
          </a:p>
        </p:txBody>
      </p:sp>
    </p:spTree>
    <p:extLst>
      <p:ext uri="{BB962C8B-B14F-4D97-AF65-F5344CB8AC3E}">
        <p14:creationId xmlns:p14="http://schemas.microsoft.com/office/powerpoint/2010/main" val="309587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7737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  <a:r>
              <a:rPr lang="pl-PL" altLang="pl-PL" sz="3200" dirty="0" smtClean="0"/>
              <a:t/>
            </a:r>
            <a:br>
              <a:rPr lang="pl-PL" altLang="pl-PL" sz="3200" dirty="0" smtClean="0"/>
            </a:br>
            <a:r>
              <a:rPr lang="pl-PL" altLang="pl-PL" sz="2400" dirty="0" smtClean="0"/>
              <a:t>od </a:t>
            </a:r>
            <a:r>
              <a:rPr lang="pl-PL" altLang="pl-PL" sz="2400" b="1" dirty="0" smtClean="0">
                <a:solidFill>
                  <a:srgbClr val="FF0000"/>
                </a:solidFill>
              </a:rPr>
              <a:t>15.05.2023r. </a:t>
            </a:r>
            <a:r>
              <a:rPr lang="pl-PL" altLang="pl-PL" sz="2400" dirty="0" smtClean="0"/>
              <a:t>należy </a:t>
            </a:r>
            <a:r>
              <a:rPr lang="pl-PL" altLang="pl-PL" sz="2400" dirty="0" smtClean="0"/>
              <a:t>w systemie zarejestrować swoje podanie </a:t>
            </a:r>
            <a:r>
              <a:rPr lang="pl-PL" altLang="pl-PL" sz="3000" dirty="0" smtClean="0"/>
              <a:t/>
            </a:r>
            <a:br>
              <a:rPr lang="pl-PL" altLang="pl-PL" sz="3000" dirty="0" smtClean="0"/>
            </a:br>
            <a:r>
              <a:rPr lang="pl-PL" altLang="pl-PL" sz="2400" b="1" dirty="0" smtClean="0"/>
              <a:t>(</a:t>
            </a:r>
            <a:r>
              <a:rPr lang="pl-PL" altLang="pl-PL" sz="2400" b="1" i="1" dirty="0" smtClean="0"/>
              <a:t>założyć konto i wypełnić formularz</a:t>
            </a:r>
            <a:r>
              <a:rPr lang="pl-PL" altLang="pl-PL" sz="2400" b="1" dirty="0" smtClean="0"/>
              <a:t>)</a:t>
            </a:r>
          </a:p>
        </p:txBody>
      </p:sp>
      <p:sp>
        <p:nvSpPr>
          <p:cNvPr id="10243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30A865-5BEC-4BAC-8FEC-883BB702F02C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59991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-5-</a:t>
            </a:r>
            <a:endParaRPr lang="pl-P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707604"/>
            <a:ext cx="889635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Rejestracja kandydatów</a:t>
            </a:r>
          </a:p>
        </p:txBody>
      </p:sp>
      <p:sp>
        <p:nvSpPr>
          <p:cNvPr id="11267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764DC9-7B24-4864-88CE-8721B934A2C2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1515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-6-</a:t>
            </a:r>
            <a:endParaRPr lang="pl-PL" dirty="0"/>
          </a:p>
        </p:txBody>
      </p:sp>
      <p:pic>
        <p:nvPicPr>
          <p:cNvPr id="1126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966788"/>
            <a:ext cx="5103812" cy="5702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981075"/>
            <a:ext cx="2670175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elektroniczna</a:t>
            </a:r>
          </a:p>
        </p:txBody>
      </p:sp>
      <p:sp>
        <p:nvSpPr>
          <p:cNvPr id="12291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altLang="pl-PL" smtClean="0"/>
              <a:t> </a:t>
            </a:r>
          </a:p>
        </p:txBody>
      </p:sp>
      <p:sp>
        <p:nvSpPr>
          <p:cNvPr id="12292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5970C6-0EDA-4D98-A743-5B6F071673D9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075363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-7-</a:t>
            </a:r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966788" y="836613"/>
            <a:ext cx="7208837" cy="5905500"/>
            <a:chOff x="966788" y="836613"/>
            <a:chExt cx="7208837" cy="5905500"/>
          </a:xfrm>
        </p:grpSpPr>
        <p:pic>
          <p:nvPicPr>
            <p:cNvPr id="12294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6788" y="836613"/>
              <a:ext cx="7208837" cy="5905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906023"/>
              <a:ext cx="2808312" cy="218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elektroniczna</a:t>
            </a:r>
          </a:p>
        </p:txBody>
      </p:sp>
      <p:sp>
        <p:nvSpPr>
          <p:cNvPr id="13315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4ED994-5165-4364-931A-6D6978EAE1C2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172200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-8-</a:t>
            </a:r>
            <a:endParaRPr lang="pl-PL" dirty="0"/>
          </a:p>
        </p:txBody>
      </p:sp>
      <p:sp>
        <p:nvSpPr>
          <p:cNvPr id="13317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altLang="pl-PL" dirty="0" smtClean="0"/>
          </a:p>
        </p:txBody>
      </p:sp>
      <p:grpSp>
        <p:nvGrpSpPr>
          <p:cNvPr id="2" name="Grupa 1"/>
          <p:cNvGrpSpPr/>
          <p:nvPr/>
        </p:nvGrpSpPr>
        <p:grpSpPr>
          <a:xfrm>
            <a:off x="1979613" y="981075"/>
            <a:ext cx="5149850" cy="5867400"/>
            <a:chOff x="1979613" y="981075"/>
            <a:chExt cx="5149850" cy="5867400"/>
          </a:xfrm>
        </p:grpSpPr>
        <p:pic>
          <p:nvPicPr>
            <p:cNvPr id="13318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538" y="981075"/>
              <a:ext cx="5114925" cy="586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613" y="981075"/>
              <a:ext cx="2670175" cy="20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>
              <a:defRPr/>
            </a:pPr>
            <a:r>
              <a:rPr lang="pl-PL" altLang="pl-PL" sz="3200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Rekrutacja elektroniczna</a:t>
            </a:r>
          </a:p>
        </p:txBody>
      </p:sp>
      <p:sp>
        <p:nvSpPr>
          <p:cNvPr id="14339" name="Symbol zastępczy numeru slajdu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4A7B2C-6F70-4D8C-8475-9CDCDAFBDFB2}" type="slidenum">
              <a:rPr lang="pl-PL" altLang="pl-PL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pl-PL" altLang="pl-PL" sz="1200" smtClean="0">
              <a:solidFill>
                <a:srgbClr val="898989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60713" y="600392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pl-PL" dirty="0" smtClean="0"/>
              <a:t>-9-</a:t>
            </a:r>
            <a:endParaRPr lang="pl-PL" dirty="0"/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836613"/>
            <a:ext cx="624522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7708</TotalTime>
  <Words>215</Words>
  <Application>Microsoft Office PowerPoint</Application>
  <PresentationFormat>Pokaz na ekranie (4:3)</PresentationFormat>
  <Paragraphs>69</Paragraphs>
  <Slides>16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Motyw pakietu Office</vt:lpstr>
      <vt:lpstr>Powiat Żagański Rekrutacja 2023</vt:lpstr>
      <vt:lpstr>Rekrutacja 2023</vt:lpstr>
      <vt:lpstr>Harmonogram postępowania rekrutacyjnego</vt:lpstr>
      <vt:lpstr>Harmonogram postępowania rekrutacyjnego</vt:lpstr>
      <vt:lpstr>Rejestracja kandydatów od 15.05.2023r. należy w systemie zarejestrować swoje podanie  (założyć konto i wypełnić formularz)</vt:lpstr>
      <vt:lpstr>Rejestracja kandydatów</vt:lpstr>
      <vt:lpstr>Rekrutacja elektroniczna</vt:lpstr>
      <vt:lpstr>Rekrutacja elektroniczna</vt:lpstr>
      <vt:lpstr>Rekrutacja elektroniczna</vt:lpstr>
      <vt:lpstr>Rekrutacja elektroniczna</vt:lpstr>
      <vt:lpstr>Rekrutacja elektroniczna</vt:lpstr>
      <vt:lpstr>Rejestracja kandydatów</vt:lpstr>
      <vt:lpstr>Rejestracja kandydatów</vt:lpstr>
      <vt:lpstr>Rejestracja kandydatów</vt:lpstr>
      <vt:lpstr>Rejestracja kandydatów</vt:lpstr>
      <vt:lpstr>Rejestracja kandydatów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Rekrutacja 2009</dc:title>
  <dc:creator>Jurek</dc:creator>
  <cp:lastModifiedBy>Marta</cp:lastModifiedBy>
  <cp:revision>148</cp:revision>
  <cp:lastPrinted>2016-04-14T12:18:26Z</cp:lastPrinted>
  <dcterms:created xsi:type="dcterms:W3CDTF">2009-04-08T21:02:05Z</dcterms:created>
  <dcterms:modified xsi:type="dcterms:W3CDTF">2023-05-09T06:42:36Z</dcterms:modified>
</cp:coreProperties>
</file>